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75"/>
  </p:normalViewPr>
  <p:slideViewPr>
    <p:cSldViewPr snapToGrid="0" snapToObjects="1">
      <p:cViewPr varScale="1">
        <p:scale>
          <a:sx n="128" d="100"/>
          <a:sy n="128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4E22B-DDF5-B549-A7BA-6D053313E4FE}" type="datetimeFigureOut">
              <a:rPr lang="en-US" smtClean="0"/>
              <a:t>4/14/22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93735-48F1-9542-BABD-FDE7C90A2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lnSpc>
                <a:spcPct val="80000"/>
              </a:lnSpc>
            </a:pPr>
            <a:r>
              <a:rPr lang="en-US" sz="1200" b="0" dirty="0">
                <a:solidFill>
                  <a:srgbClr val="FFFFFF"/>
                </a:solidFill>
                <a:latin typeface="Proxima Nova Semibold"/>
                <a:cs typeface="Proxima Nova Semibold"/>
              </a:rPr>
              <a:t>Prioritize your business objectives</a:t>
            </a:r>
            <a:r>
              <a:rPr lang="en-US" sz="1200" b="0" dirty="0">
                <a:solidFill>
                  <a:srgbClr val="F7761F"/>
                </a:solidFill>
                <a:latin typeface="Proxima Nova Semibold"/>
                <a:cs typeface="Proxima Nova Semibold"/>
              </a:rPr>
              <a:t>.</a:t>
            </a:r>
          </a:p>
          <a:p>
            <a:pPr defTabSz="457200">
              <a:lnSpc>
                <a:spcPct val="80000"/>
              </a:lnSpc>
            </a:pPr>
            <a:r>
              <a:rPr lang="en-US" sz="1200" b="0" dirty="0">
                <a:solidFill>
                  <a:srgbClr val="FFFFFF"/>
                </a:solidFill>
                <a:latin typeface="Proxima Nova Semibold"/>
                <a:cs typeface="Proxima Nova Semibold"/>
              </a:rPr>
              <a:t>Build your </a:t>
            </a:r>
            <a:r>
              <a:rPr lang="en-US" sz="1200" b="0" dirty="0" err="1">
                <a:solidFill>
                  <a:srgbClr val="FFFFFF"/>
                </a:solidFill>
                <a:latin typeface="Proxima Nova Semibold"/>
                <a:cs typeface="Proxima Nova Semibold"/>
              </a:rPr>
              <a:t>facebook</a:t>
            </a:r>
            <a:r>
              <a:rPr lang="en-US" sz="1200" b="0" dirty="0">
                <a:solidFill>
                  <a:srgbClr val="FFFFFF"/>
                </a:solidFill>
                <a:latin typeface="Proxima Nova Semibold"/>
                <a:cs typeface="Proxima Nova Semibold"/>
              </a:rPr>
              <a:t> audience</a:t>
            </a:r>
            <a:r>
              <a:rPr lang="en-US" sz="1200" b="0" dirty="0">
                <a:solidFill>
                  <a:srgbClr val="F7761F"/>
                </a:solidFill>
                <a:latin typeface="Proxima Nova Semibold"/>
                <a:cs typeface="Proxima Nova Semibold"/>
              </a:rPr>
              <a:t>.</a:t>
            </a:r>
          </a:p>
          <a:p>
            <a:pPr defTabSz="457200">
              <a:spcBef>
                <a:spcPts val="0"/>
              </a:spcBef>
              <a:defRPr/>
            </a:pPr>
            <a:r>
              <a:rPr lang="en-US" sz="1200" b="0" dirty="0">
                <a:solidFill>
                  <a:srgbClr val="FFFFFF"/>
                </a:solidFill>
                <a:latin typeface="Proxima Nova Semibold"/>
                <a:cs typeface="Proxima Nova Semibold"/>
              </a:rPr>
              <a:t>Develop &amp; focus on your overarching content &amp; lead gen strategies</a:t>
            </a:r>
            <a:r>
              <a:rPr lang="en-US" sz="1200" b="0" dirty="0">
                <a:solidFill>
                  <a:srgbClr val="F7761F"/>
                </a:solidFill>
                <a:latin typeface="Proxima Nova Semibold"/>
                <a:cs typeface="Proxima Nova Semibold"/>
              </a:rPr>
              <a:t>.</a:t>
            </a:r>
          </a:p>
          <a:p>
            <a:pPr defTabSz="457200"/>
            <a:r>
              <a:rPr lang="en-US" sz="1200" b="0" dirty="0">
                <a:solidFill>
                  <a:schemeClr val="bg1"/>
                </a:solidFill>
                <a:latin typeface="Proxima Nova Semibold"/>
                <a:cs typeface="Proxima Nova Semibold"/>
              </a:rPr>
              <a:t>Champion value creation: what content to create &amp; share on </a:t>
            </a:r>
            <a:r>
              <a:rPr lang="en-US" sz="1200" b="0" dirty="0" err="1">
                <a:solidFill>
                  <a:schemeClr val="bg1"/>
                </a:solidFill>
                <a:latin typeface="Proxima Nova Semibold"/>
                <a:cs typeface="Proxima Nova Semibold"/>
              </a:rPr>
              <a:t>facebook</a:t>
            </a:r>
            <a:r>
              <a:rPr lang="en-US" sz="1200" b="0" dirty="0">
                <a:solidFill>
                  <a:srgbClr val="F7761F"/>
                </a:solidFill>
                <a:latin typeface="Proxima Nova Semibold"/>
                <a:cs typeface="Proxima Nova Semibold"/>
              </a:rPr>
              <a:t>.</a:t>
            </a:r>
          </a:p>
          <a:p>
            <a:pPr defTabSz="457200">
              <a:lnSpc>
                <a:spcPct val="80000"/>
              </a:lnSpc>
            </a:pPr>
            <a:r>
              <a:rPr lang="en-US" altLang="en-US" sz="1200" dirty="0">
                <a:solidFill>
                  <a:schemeClr val="bg1"/>
                </a:solidFill>
                <a:latin typeface="Proxima Nova Semibold" panose="02000506030000020004" pitchFamily="2" charset="0"/>
                <a:cs typeface="Arial" panose="020B0604020202020204" pitchFamily="34" charset="0"/>
              </a:rPr>
              <a:t>Maximize customer acquisition with advertising</a:t>
            </a:r>
            <a:r>
              <a:rPr lang="en-US" altLang="en-US" sz="1200" dirty="0">
                <a:solidFill>
                  <a:srgbClr val="F7761F"/>
                </a:solidFill>
                <a:latin typeface="Proxima Nova Semibold" panose="02000506030000020004" pitchFamily="2" charset="0"/>
                <a:cs typeface="Arial" panose="020B0604020202020204" pitchFamily="34" charset="0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>
              <a:solidFill>
                <a:srgbClr val="FFFFFF"/>
              </a:solidFill>
              <a:latin typeface="Proxima Nova Semibold"/>
              <a:cs typeface="Proxima Nova Semibold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3AC6B-C96F-8247-A1F1-89B5CF090B4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7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lnSpc>
                <a:spcPct val="80000"/>
              </a:lnSpc>
            </a:pPr>
            <a:r>
              <a:rPr lang="en-US" sz="1200" b="0" dirty="0">
                <a:solidFill>
                  <a:srgbClr val="FFFFFF"/>
                </a:solidFill>
                <a:latin typeface="Proxima Nova Semibold"/>
                <a:cs typeface="Proxima Nova Semibold"/>
              </a:rPr>
              <a:t>Prioritize your business objectives</a:t>
            </a:r>
            <a:r>
              <a:rPr lang="en-US" sz="1200" b="0" dirty="0">
                <a:solidFill>
                  <a:srgbClr val="F7761F"/>
                </a:solidFill>
                <a:latin typeface="Proxima Nova Semibold"/>
                <a:cs typeface="Proxima Nova Semibold"/>
              </a:rPr>
              <a:t>.</a:t>
            </a:r>
          </a:p>
          <a:p>
            <a:pPr defTabSz="457200">
              <a:lnSpc>
                <a:spcPct val="80000"/>
              </a:lnSpc>
            </a:pPr>
            <a:r>
              <a:rPr lang="en-US" sz="1200" b="0" dirty="0">
                <a:solidFill>
                  <a:srgbClr val="FFFFFF"/>
                </a:solidFill>
                <a:latin typeface="Proxima Nova Semibold"/>
                <a:cs typeface="Proxima Nova Semibold"/>
              </a:rPr>
              <a:t>Build your </a:t>
            </a:r>
            <a:r>
              <a:rPr lang="en-US" sz="1200" b="0" dirty="0" err="1">
                <a:solidFill>
                  <a:srgbClr val="FFFFFF"/>
                </a:solidFill>
                <a:latin typeface="Proxima Nova Semibold"/>
                <a:cs typeface="Proxima Nova Semibold"/>
              </a:rPr>
              <a:t>facebook</a:t>
            </a:r>
            <a:r>
              <a:rPr lang="en-US" sz="1200" b="0" dirty="0">
                <a:solidFill>
                  <a:srgbClr val="FFFFFF"/>
                </a:solidFill>
                <a:latin typeface="Proxima Nova Semibold"/>
                <a:cs typeface="Proxima Nova Semibold"/>
              </a:rPr>
              <a:t> audience</a:t>
            </a:r>
            <a:r>
              <a:rPr lang="en-US" sz="1200" b="0" dirty="0">
                <a:solidFill>
                  <a:srgbClr val="F7761F"/>
                </a:solidFill>
                <a:latin typeface="Proxima Nova Semibold"/>
                <a:cs typeface="Proxima Nova Semibold"/>
              </a:rPr>
              <a:t>.</a:t>
            </a:r>
          </a:p>
          <a:p>
            <a:pPr defTabSz="457200">
              <a:spcBef>
                <a:spcPts val="0"/>
              </a:spcBef>
              <a:defRPr/>
            </a:pPr>
            <a:r>
              <a:rPr lang="en-US" sz="1200" b="0" dirty="0">
                <a:solidFill>
                  <a:srgbClr val="FFFFFF"/>
                </a:solidFill>
                <a:latin typeface="Proxima Nova Semibold"/>
                <a:cs typeface="Proxima Nova Semibold"/>
              </a:rPr>
              <a:t>Develop &amp; focus on your overarching content &amp; lead gen strategies</a:t>
            </a:r>
            <a:r>
              <a:rPr lang="en-US" sz="1200" b="0" dirty="0">
                <a:solidFill>
                  <a:srgbClr val="F7761F"/>
                </a:solidFill>
                <a:latin typeface="Proxima Nova Semibold"/>
                <a:cs typeface="Proxima Nova Semibold"/>
              </a:rPr>
              <a:t>.</a:t>
            </a:r>
          </a:p>
          <a:p>
            <a:pPr defTabSz="457200"/>
            <a:r>
              <a:rPr lang="en-US" sz="1200" b="0" dirty="0">
                <a:solidFill>
                  <a:schemeClr val="bg1"/>
                </a:solidFill>
                <a:latin typeface="Proxima Nova Semibold"/>
                <a:cs typeface="Proxima Nova Semibold"/>
              </a:rPr>
              <a:t>Champion value creation: what content to create &amp; share on </a:t>
            </a:r>
            <a:r>
              <a:rPr lang="en-US" sz="1200" b="0" dirty="0" err="1">
                <a:solidFill>
                  <a:schemeClr val="bg1"/>
                </a:solidFill>
                <a:latin typeface="Proxima Nova Semibold"/>
                <a:cs typeface="Proxima Nova Semibold"/>
              </a:rPr>
              <a:t>facebook</a:t>
            </a:r>
            <a:r>
              <a:rPr lang="en-US" sz="1200" b="0" dirty="0">
                <a:solidFill>
                  <a:srgbClr val="F7761F"/>
                </a:solidFill>
                <a:latin typeface="Proxima Nova Semibold"/>
                <a:cs typeface="Proxima Nova Semibold"/>
              </a:rPr>
              <a:t>.</a:t>
            </a:r>
          </a:p>
          <a:p>
            <a:pPr defTabSz="457200">
              <a:lnSpc>
                <a:spcPct val="80000"/>
              </a:lnSpc>
            </a:pPr>
            <a:r>
              <a:rPr lang="en-US" altLang="en-US" sz="1200" dirty="0">
                <a:solidFill>
                  <a:schemeClr val="bg1"/>
                </a:solidFill>
                <a:latin typeface="Proxima Nova Semibold" panose="02000506030000020004" pitchFamily="2" charset="0"/>
                <a:cs typeface="Arial" panose="020B0604020202020204" pitchFamily="34" charset="0"/>
              </a:rPr>
              <a:t>Maximize customer acquisition with advertising</a:t>
            </a:r>
            <a:r>
              <a:rPr lang="en-US" altLang="en-US" sz="1200" dirty="0">
                <a:solidFill>
                  <a:srgbClr val="F7761F"/>
                </a:solidFill>
                <a:latin typeface="Proxima Nova Semibold" panose="02000506030000020004" pitchFamily="2" charset="0"/>
                <a:cs typeface="Arial" panose="020B0604020202020204" pitchFamily="34" charset="0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>
              <a:solidFill>
                <a:srgbClr val="FFFFFF"/>
              </a:solidFill>
              <a:latin typeface="Proxima Nova Semibold"/>
              <a:cs typeface="Proxima Nova Semibold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3AC6B-C96F-8247-A1F1-89B5CF090B4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TO AGENCY – INCLUDE A CTA ON THIS PAGE! ALONG WITH YOUR CONTACT INFORMATION!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5B2DB-18CA-C441-9F09-C802950D29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21B2-1914-C548-986E-18E5E8C0CF73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5306-886D-3B4B-8428-87C83A072A2E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9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E1D-3E35-7649-AFB6-C9AA9C75203B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15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41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98D2-902A-5449-BA3E-32FD86E7D8EE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2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276D-27DC-0A4C-A3EE-E82D71A2BAD3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508D-AFCF-8A4D-85AC-53E02270872F}" type="datetime1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F19C-1681-AA46-BA74-9195A4516290}" type="datetime1">
              <a:rPr lang="en-US" smtClean="0"/>
              <a:t>4/14/22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6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F7D2-44AF-2E40-8AC0-95FA2693929F}" type="datetime1">
              <a:rPr lang="en-US" smtClean="0"/>
              <a:t>4/14/22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4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CCDF-53FE-404D-8F69-A6E5CB49AF89}" type="datetime1">
              <a:rPr lang="en-US" smtClean="0"/>
              <a:t>4/14/22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4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566D-A114-6A4A-A8D3-62252AFFDC9C}" type="datetime1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6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87AA-C28B-DA47-82A9-AB836B705586}" type="datetime1">
              <a:rPr lang="en-US" smtClean="0"/>
              <a:t>4/14/22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0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EEF4-7333-3846-8E73-18924228F8E2}" type="datetime1">
              <a:rPr lang="en-US" smtClean="0"/>
              <a:t>4/14/22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08E3-611A-9840-852F-567B5E83B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4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6162" y="760353"/>
            <a:ext cx="70176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>
                <a:cs typeface="Healvetic"/>
              </a:rPr>
              <a:t>FREE CHECKLIST:</a:t>
            </a:r>
          </a:p>
          <a:p>
            <a:r>
              <a:rPr lang="en-US" sz="4400" baseline="30000" dirty="0">
                <a:latin typeface="+mj-lt"/>
                <a:cs typeface="Healvetic"/>
              </a:rPr>
              <a:t>How to Run an Inbound</a:t>
            </a:r>
            <a:r>
              <a:rPr lang="en-US" sz="4400" dirty="0">
                <a:latin typeface="+mj-lt"/>
                <a:cs typeface="Healvetic"/>
              </a:rPr>
              <a:t> </a:t>
            </a:r>
            <a:r>
              <a:rPr lang="en-US" sz="4400" baseline="30000" dirty="0">
                <a:latin typeface="+mj-lt"/>
                <a:cs typeface="Healvetic"/>
              </a:rPr>
              <a:t>Marketing Campaign</a:t>
            </a:r>
            <a:endParaRPr lang="en-US" sz="4400" dirty="0">
              <a:latin typeface="+mj-lt"/>
              <a:cs typeface="Healvetic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745" y="2083792"/>
            <a:ext cx="5951026" cy="43932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02259" y="4427981"/>
            <a:ext cx="38208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Create a new framework for campaigns that solves common marketing problems.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5CF9B07-082F-CC59-0532-3408AAE1D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018" y="5825572"/>
            <a:ext cx="2354491" cy="54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27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642262" y="3721329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6" name="Rounded Rectangle 45"/>
          <p:cNvSpPr/>
          <p:nvPr/>
        </p:nvSpPr>
        <p:spPr>
          <a:xfrm>
            <a:off x="642262" y="4702825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7" name="Rounded Rectangle 46"/>
          <p:cNvSpPr/>
          <p:nvPr/>
        </p:nvSpPr>
        <p:spPr>
          <a:xfrm>
            <a:off x="642262" y="5697448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ounded Rectangle 5"/>
          <p:cNvSpPr/>
          <p:nvPr/>
        </p:nvSpPr>
        <p:spPr>
          <a:xfrm>
            <a:off x="642262" y="243664"/>
            <a:ext cx="10874637" cy="1970957"/>
          </a:xfrm>
          <a:prstGeom prst="roundRect">
            <a:avLst>
              <a:gd name="adj" fmla="val 7780"/>
            </a:avLst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Rounded Rectangle 19"/>
          <p:cNvSpPr/>
          <p:nvPr/>
        </p:nvSpPr>
        <p:spPr>
          <a:xfrm>
            <a:off x="642262" y="2726708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4585594" y="480022"/>
            <a:ext cx="567455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cs typeface="Proxima Nova Regular"/>
              </a:rPr>
              <a:t>Inbound Marketing Campaign Checklist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65974" y="1092338"/>
            <a:ext cx="6498668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33" dirty="0">
                <a:cs typeface="Proxima Nova Light"/>
              </a:rPr>
              <a:t>Ready to hit the “GO” button on your campaign? Before you dive in, make sure you’ve dotted all your I’s and crossed all your T’s. Here’s a checklist to make sure you’ve covered all your bases.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06263" y="1011216"/>
            <a:ext cx="6358379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3018" y="2325251"/>
            <a:ext cx="1325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Proxima Nova Light"/>
              </a:rPr>
              <a:t>TASK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36051" y="2325251"/>
            <a:ext cx="748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Proxima Nova Light"/>
              </a:rPr>
              <a:t>DUE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47936" y="2325251"/>
            <a:ext cx="1544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Proxima Nova Light"/>
              </a:rPr>
              <a:t>IN PROGRESS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388130" y="2325251"/>
            <a:ext cx="830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Proxima Nova Light"/>
              </a:rPr>
              <a:t>DONE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50170" y="2992992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0664666" y="2992992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7329703" y="3279195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503023" y="2897616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092259" y="2897616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150170" y="4017081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10664666" y="4017081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8503023" y="3921705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092259" y="3921705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150170" y="4992663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10664666" y="4992663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8503023" y="4897286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092259" y="4897286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9150170" y="5983659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10664666" y="5983659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8503023" y="5888282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092259" y="5888282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06552" y="2745183"/>
            <a:ext cx="5151448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Identify your campaign audience. </a:t>
            </a:r>
            <a:r>
              <a:rPr lang="en-US" sz="1400" dirty="0">
                <a:cs typeface="Proxima Nova Light"/>
              </a:rPr>
              <a:t>Who are we talking to here? Understand your buyer persona before launching into a campaign, so you can target them correctly.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06552" y="3766055"/>
            <a:ext cx="5151448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Set your goals + benchmarks. </a:t>
            </a:r>
            <a:r>
              <a:rPr lang="en-US" sz="1400" dirty="0">
                <a:cs typeface="Proxima Nova Light"/>
              </a:rPr>
              <a:t>Having SMART goals can help you be sure that you’ll have tangible results to share with the world (or your boss) at the end of your campaign.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706552" y="4747551"/>
            <a:ext cx="5151448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Create your offer(s) + landing pages. </a:t>
            </a:r>
            <a:r>
              <a:rPr lang="en-US" sz="1400" dirty="0">
                <a:cs typeface="Proxima Nova Light"/>
              </a:rPr>
              <a:t>Don’t forget to optimize your landing page for SEO, have a clear value proposition and call to action (usually a form for the user to complete).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706552" y="5724200"/>
            <a:ext cx="5369163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Plan + build your automation + nurturing flows. </a:t>
            </a:r>
            <a:r>
              <a:rPr lang="en-US" sz="1400" dirty="0">
                <a:cs typeface="Proxima Nova Light"/>
              </a:rPr>
              <a:t>Your campaign doesn’t end when leads convert on your landing page. Plan and build your follow up campaigns to nurture leads down your funnel.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7329703" y="4303284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29703" y="5278865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329703" y="6269861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8" name="Picture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7" y="3048000"/>
            <a:ext cx="527843" cy="25400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85" y="3990159"/>
            <a:ext cx="541867" cy="350379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98" y="4897286"/>
            <a:ext cx="382509" cy="52493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85" y="5839967"/>
            <a:ext cx="406400" cy="5351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9673" y="661151"/>
            <a:ext cx="358784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</a:rPr>
              <a:t>How to Run An</a:t>
            </a:r>
            <a:b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j-lt"/>
              </a:rPr>
            </a:br>
            <a:r>
              <a:rPr lang="en-US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INBOUND MARKETING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CAMPAIGN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79F938DA-D899-62E5-F422-F084DAA943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06552" y="315608"/>
            <a:ext cx="1834691" cy="42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642262" y="1859283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Rounded Rectangle 24"/>
          <p:cNvSpPr/>
          <p:nvPr/>
        </p:nvSpPr>
        <p:spPr>
          <a:xfrm>
            <a:off x="642262" y="2840779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Rounded Rectangle 25"/>
          <p:cNvSpPr/>
          <p:nvPr/>
        </p:nvSpPr>
        <p:spPr>
          <a:xfrm>
            <a:off x="642262" y="3835401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Rounded Rectangle 26"/>
          <p:cNvSpPr/>
          <p:nvPr/>
        </p:nvSpPr>
        <p:spPr>
          <a:xfrm>
            <a:off x="642262" y="864661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TextBox 27"/>
          <p:cNvSpPr txBox="1"/>
          <p:nvPr/>
        </p:nvSpPr>
        <p:spPr>
          <a:xfrm>
            <a:off x="3923018" y="463204"/>
            <a:ext cx="1325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Proxima Nova Light"/>
              </a:rPr>
              <a:t>TASK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36051" y="463205"/>
            <a:ext cx="748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Proxima Nova Light"/>
              </a:rPr>
              <a:t>DUE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47936" y="463205"/>
            <a:ext cx="1544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Proxima Nova Light"/>
              </a:rPr>
              <a:t>IN PROGRESS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388130" y="463205"/>
            <a:ext cx="830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cs typeface="Proxima Nova Light"/>
              </a:rPr>
              <a:t>DONE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150170" y="1130945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10664666" y="1130945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29703" y="1417148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503023" y="1035569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092259" y="1035569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9150170" y="2155035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10664666" y="2155035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8503023" y="2059658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092259" y="2059658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9150170" y="3130616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10664666" y="3130616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8503023" y="3035240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092259" y="3035240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9150170" y="4121612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10664666" y="4121612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8503023" y="4026236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092259" y="4026236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06552" y="883137"/>
            <a:ext cx="5369163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Write a blog post. </a:t>
            </a:r>
            <a:r>
              <a:rPr lang="en-US" sz="1400" dirty="0">
                <a:cs typeface="Proxima Nova Light"/>
              </a:rPr>
              <a:t>Your campaign is awesome – don’t hide it from the world. Use your blog post as an opportunity to introduce readers to the valuable content they’ll find in your offer.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706552" y="1904008"/>
            <a:ext cx="5151448" cy="533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Share it on social media. </a:t>
            </a:r>
            <a:r>
              <a:rPr lang="en-US" sz="1400" dirty="0">
                <a:cs typeface="Proxima Nova Light"/>
              </a:rPr>
              <a:t>Promote your blog post and offer through social media to drive traffic into the top of your funnel.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706552" y="2885505"/>
            <a:ext cx="5151448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Add in long tail keywords. </a:t>
            </a:r>
            <a:r>
              <a:rPr lang="en-US" sz="1400" dirty="0">
                <a:cs typeface="Proxima Nova Light"/>
              </a:rPr>
              <a:t>Make sure your campaign is SEO friendly – that way, interested prospects will find your campaign long after you stop actively promoting it.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706552" y="3862154"/>
            <a:ext cx="5369163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Consider paid search and other channels. </a:t>
            </a:r>
            <a:r>
              <a:rPr lang="en-US" sz="1400" dirty="0">
                <a:cs typeface="Proxima Nova Light"/>
              </a:rPr>
              <a:t>Other channels can be a part of your inbound campaign, too – just be sure that you are measuring the effectiveness of these channels.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7329703" y="2441237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329703" y="3416819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329703" y="4407815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42262" y="4826597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7" name="Rounded Rectangle 56"/>
          <p:cNvSpPr/>
          <p:nvPr/>
        </p:nvSpPr>
        <p:spPr>
          <a:xfrm>
            <a:off x="642262" y="5821220"/>
            <a:ext cx="10874637" cy="844944"/>
          </a:xfrm>
          <a:prstGeom prst="roundRect">
            <a:avLst/>
          </a:prstGeom>
          <a:solidFill>
            <a:srgbClr val="F3F3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8" name="Rectangle 57"/>
          <p:cNvSpPr/>
          <p:nvPr/>
        </p:nvSpPr>
        <p:spPr>
          <a:xfrm>
            <a:off x="9150170" y="5116435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9" name="Rectangle 58"/>
          <p:cNvSpPr/>
          <p:nvPr/>
        </p:nvSpPr>
        <p:spPr>
          <a:xfrm>
            <a:off x="10664666" y="5116435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8503023" y="5021058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0092259" y="5021058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9150170" y="6107431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3" name="Rectangle 62"/>
          <p:cNvSpPr/>
          <p:nvPr/>
        </p:nvSpPr>
        <p:spPr>
          <a:xfrm>
            <a:off x="10664666" y="6107431"/>
            <a:ext cx="286205" cy="2862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8503023" y="6012054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0092259" y="6012054"/>
            <a:ext cx="0" cy="512753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06552" y="4871323"/>
            <a:ext cx="5151448" cy="533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Track your URLs. </a:t>
            </a:r>
            <a:r>
              <a:rPr lang="en-US" sz="1400" dirty="0">
                <a:cs typeface="Proxima Nova Light"/>
              </a:rPr>
              <a:t>Where is your traffic coming from, and how are visitors finding you? Tracking URLs can help.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06551" y="5847973"/>
            <a:ext cx="5825396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cs typeface="Proxima Nova Light"/>
              </a:rPr>
              <a:t>Report on Your Results. </a:t>
            </a:r>
            <a:r>
              <a:rPr lang="en-US" sz="1400" dirty="0">
                <a:cs typeface="Proxima Nova Light"/>
              </a:rPr>
              <a:t>Hard work shouldn’t go unmeasured. You set goals at the very beginning; now it’s time to celebrate your success. Organize and show off your numbers at the end of the campaign.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7329703" y="5402637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329703" y="6393633"/>
            <a:ext cx="966517" cy="0"/>
          </a:xfrm>
          <a:prstGeom prst="line">
            <a:avLst/>
          </a:prstGeom>
          <a:ln w="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0" name="Picture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60" y="1061427"/>
            <a:ext cx="533400" cy="45720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00" y="2086751"/>
            <a:ext cx="538120" cy="457200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7" y="3035239"/>
            <a:ext cx="491067" cy="49106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7" y="4026235"/>
            <a:ext cx="474133" cy="47413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7" y="5018709"/>
            <a:ext cx="491067" cy="491067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93" y="5986202"/>
            <a:ext cx="491067" cy="53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14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25178" y="625371"/>
            <a:ext cx="75622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3200" dirty="0">
                <a:latin typeface="+mn-lt"/>
              </a:rPr>
              <a:t>ABOUT US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153234" y="1341531"/>
            <a:ext cx="10761261" cy="554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sz="2000" dirty="0">
                <a:latin typeface="+mj-lt"/>
              </a:rPr>
              <a:t>Bake More Pies is an integrated marketing agency with digital DNA. We believe that by offering a complete array of marketing and advertising services that combine innovation, technology, and expertise, we can deliver superior results and embrace Win-Win relationships with our clients.</a:t>
            </a: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Get Your Assessment With an Inbound Marketing Specialist</a:t>
            </a: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+mj-lt"/>
              </a:rPr>
              <a:t>Liked what your read? Why not sign up for a free Inbound Marketing Assessment?</a:t>
            </a: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lnSpc>
                <a:spcPct val="130000"/>
              </a:lnSpc>
            </a:pPr>
            <a:endParaRPr lang="en-US" altLang="en-US" sz="20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50842D2-AE3B-3B6A-9B7A-CEE7F0EDF6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9439" y="3287639"/>
            <a:ext cx="4533757" cy="104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5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589</Words>
  <Application>Microsoft Macintosh PowerPoint</Application>
  <PresentationFormat>Widescreen</PresentationFormat>
  <Paragraphs>50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Proxima Nova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Erica Abrams</cp:lastModifiedBy>
  <cp:revision>5</cp:revision>
  <dcterms:created xsi:type="dcterms:W3CDTF">2016-07-08T14:52:14Z</dcterms:created>
  <dcterms:modified xsi:type="dcterms:W3CDTF">2022-04-14T14:22:58Z</dcterms:modified>
</cp:coreProperties>
</file>